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nrope" panose="020B0604020202020204" charset="0"/>
      <p:regular r:id="rId13"/>
    </p:embeddedFont>
    <p:embeddedFont>
      <p:font typeface="Prat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Mahesh" userId="1244598b41c3886e" providerId="LiveId" clId="{9DC36B01-F379-4E17-BE0F-E11DDC7AF332}"/>
    <pc:docChg chg="custSel modSld modMainMaster">
      <pc:chgData name="H. Mahesh" userId="1244598b41c3886e" providerId="LiveId" clId="{9DC36B01-F379-4E17-BE0F-E11DDC7AF332}" dt="2025-10-06T17:07:18.090" v="19" actId="14100"/>
      <pc:docMkLst>
        <pc:docMk/>
      </pc:docMkLst>
      <pc:sldChg chg="modSp mod">
        <pc:chgData name="H. Mahesh" userId="1244598b41c3886e" providerId="LiveId" clId="{9DC36B01-F379-4E17-BE0F-E11DDC7AF332}" dt="2025-10-06T17:07:18.090" v="19" actId="14100"/>
        <pc:sldMkLst>
          <pc:docMk/>
          <pc:sldMk cId="0" sldId="256"/>
        </pc:sldMkLst>
        <pc:spChg chg="mod">
          <ac:chgData name="H. Mahesh" userId="1244598b41c3886e" providerId="LiveId" clId="{9DC36B01-F379-4E17-BE0F-E11DDC7AF332}" dt="2025-10-06T17:07:18.090" v="19" actId="14100"/>
          <ac:spMkLst>
            <pc:docMk/>
            <pc:sldMk cId="0" sldId="256"/>
            <ac:spMk id="6" creationId="{00000000-0000-0000-0000-000000000000}"/>
          </ac:spMkLst>
        </pc:spChg>
      </pc:sldChg>
      <pc:sldMasterChg chg="modSldLayout">
        <pc:chgData name="H. Mahesh" userId="1244598b41c3886e" providerId="LiveId" clId="{9DC36B01-F379-4E17-BE0F-E11DDC7AF332}" dt="2025-10-06T17:06:08.802" v="11" actId="21"/>
        <pc:sldMasterMkLst>
          <pc:docMk/>
          <pc:sldMasterMk cId="0" sldId="2147483648"/>
        </pc:sldMasterMkLst>
        <pc:sldLayoutChg chg="delSp mod">
          <pc:chgData name="H. Mahesh" userId="1244598b41c3886e" providerId="LiveId" clId="{9DC36B01-F379-4E17-BE0F-E11DDC7AF332}" dt="2025-10-06T17:05:09.839" v="0" actId="21"/>
          <pc:sldLayoutMkLst>
            <pc:docMk/>
            <pc:sldMasterMk cId="0" sldId="2147483648"/>
            <pc:sldLayoutMk cId="0" sldId="2147483650"/>
          </pc:sldLayoutMkLst>
          <pc:picChg chg="del">
            <ac:chgData name="H. Mahesh" userId="1244598b41c3886e" providerId="LiveId" clId="{9DC36B01-F379-4E17-BE0F-E11DDC7AF332}" dt="2025-10-06T17:05:09.839" v="0" actId="21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5:16.280" v="1" actId="21"/>
          <pc:sldLayoutMkLst>
            <pc:docMk/>
            <pc:sldMasterMk cId="0" sldId="2147483648"/>
            <pc:sldLayoutMk cId="0" sldId="2147483651"/>
          </pc:sldLayoutMkLst>
          <pc:picChg chg="del">
            <ac:chgData name="H. Mahesh" userId="1244598b41c3886e" providerId="LiveId" clId="{9DC36B01-F379-4E17-BE0F-E11DDC7AF332}" dt="2025-10-06T17:05:16.280" v="1" actId="21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Sp mod">
          <pc:chgData name="H. Mahesh" userId="1244598b41c3886e" providerId="LiveId" clId="{9DC36B01-F379-4E17-BE0F-E11DDC7AF332}" dt="2025-10-06T17:05:24.446" v="3" actId="21"/>
          <pc:sldLayoutMkLst>
            <pc:docMk/>
            <pc:sldMasterMk cId="0" sldId="2147483648"/>
            <pc:sldLayoutMk cId="0" sldId="2147483652"/>
          </pc:sldLayoutMkLst>
          <pc:picChg chg="del mod">
            <ac:chgData name="H. Mahesh" userId="1244598b41c3886e" providerId="LiveId" clId="{9DC36B01-F379-4E17-BE0F-E11DDC7AF332}" dt="2025-10-06T17:05:24.446" v="3" actId="21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5:32.060" v="4" actId="21"/>
          <pc:sldLayoutMkLst>
            <pc:docMk/>
            <pc:sldMasterMk cId="0" sldId="2147483648"/>
            <pc:sldLayoutMk cId="0" sldId="2147483653"/>
          </pc:sldLayoutMkLst>
          <pc:picChg chg="del">
            <ac:chgData name="H. Mahesh" userId="1244598b41c3886e" providerId="LiveId" clId="{9DC36B01-F379-4E17-BE0F-E11DDC7AF332}" dt="2025-10-06T17:05:32.060" v="4" actId="21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Sp mod">
          <pc:chgData name="H. Mahesh" userId="1244598b41c3886e" providerId="LiveId" clId="{9DC36B01-F379-4E17-BE0F-E11DDC7AF332}" dt="2025-10-06T17:05:44.186" v="6" actId="21"/>
          <pc:sldLayoutMkLst>
            <pc:docMk/>
            <pc:sldMasterMk cId="0" sldId="2147483648"/>
            <pc:sldLayoutMk cId="0" sldId="2147483654"/>
          </pc:sldLayoutMkLst>
          <pc:picChg chg="del mod">
            <ac:chgData name="H. Mahesh" userId="1244598b41c3886e" providerId="LiveId" clId="{9DC36B01-F379-4E17-BE0F-E11DDC7AF332}" dt="2025-10-06T17:05:44.186" v="6" actId="21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5:49.299" v="7" actId="21"/>
          <pc:sldLayoutMkLst>
            <pc:docMk/>
            <pc:sldMasterMk cId="0" sldId="2147483648"/>
            <pc:sldLayoutMk cId="0" sldId="2147483655"/>
          </pc:sldLayoutMkLst>
          <pc:picChg chg="del">
            <ac:chgData name="H. Mahesh" userId="1244598b41c3886e" providerId="LiveId" clId="{9DC36B01-F379-4E17-BE0F-E11DDC7AF332}" dt="2025-10-06T17:05:49.299" v="7" actId="21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5:55.062" v="8" actId="21"/>
          <pc:sldLayoutMkLst>
            <pc:docMk/>
            <pc:sldMasterMk cId="0" sldId="2147483648"/>
            <pc:sldLayoutMk cId="0" sldId="2147483656"/>
          </pc:sldLayoutMkLst>
          <pc:picChg chg="del">
            <ac:chgData name="H. Mahesh" userId="1244598b41c3886e" providerId="LiveId" clId="{9DC36B01-F379-4E17-BE0F-E11DDC7AF332}" dt="2025-10-06T17:05:55.062" v="8" actId="21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6:00.605" v="9" actId="21"/>
          <pc:sldLayoutMkLst>
            <pc:docMk/>
            <pc:sldMasterMk cId="0" sldId="2147483648"/>
            <pc:sldLayoutMk cId="0" sldId="2147483657"/>
          </pc:sldLayoutMkLst>
          <pc:picChg chg="del">
            <ac:chgData name="H. Mahesh" userId="1244598b41c3886e" providerId="LiveId" clId="{9DC36B01-F379-4E17-BE0F-E11DDC7AF332}" dt="2025-10-06T17:06:00.605" v="9" actId="21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6:04.692" v="10" actId="21"/>
          <pc:sldLayoutMkLst>
            <pc:docMk/>
            <pc:sldMasterMk cId="0" sldId="2147483648"/>
            <pc:sldLayoutMk cId="0" sldId="2147483658"/>
          </pc:sldLayoutMkLst>
          <pc:picChg chg="del">
            <ac:chgData name="H. Mahesh" userId="1244598b41c3886e" providerId="LiveId" clId="{9DC36B01-F379-4E17-BE0F-E11DDC7AF332}" dt="2025-10-06T17:06:04.692" v="10" actId="21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06:08.802" v="11" actId="21"/>
          <pc:sldLayoutMkLst>
            <pc:docMk/>
            <pc:sldMasterMk cId="0" sldId="2147483648"/>
            <pc:sldLayoutMk cId="0" sldId="2147483659"/>
          </pc:sldLayoutMkLst>
          <pc:picChg chg="del">
            <ac:chgData name="H. Mahesh" userId="1244598b41c3886e" providerId="LiveId" clId="{9DC36B01-F379-4E17-BE0F-E11DDC7AF332}" dt="2025-10-06T17:06:08.802" v="11" actId="21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40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Abu Dhabi Government AI Project Kick-Off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Government-Wide AI/ML Implementation &amp; Risk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Traffic Management AI System Case Study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2"/>
            <a:ext cx="7556421" cy="214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Scrum Master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12-Month Agile-Scrum Delivery </a:t>
            </a:r>
            <a:b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</a:b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Version 1.0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398" y="554950"/>
            <a:ext cx="6500693" cy="630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Steps &amp; Call to Action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8" y="1488281"/>
            <a:ext cx="605433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3642" y="1690092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Formation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13642" y="2126456"/>
            <a:ext cx="6923961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Finalize cross-functional project team and complete comprehensive sprint zero planning activities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55" y="3175873"/>
            <a:ext cx="605433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6298" y="3377684"/>
            <a:ext cx="252293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Governance Setup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16298" y="3814048"/>
            <a:ext cx="6621304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Establish robust data governance frameworks and implement stringent security protocols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31" y="4863465"/>
            <a:ext cx="605433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9074" y="5065276"/>
            <a:ext cx="290845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Stakeholder Workshops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19074" y="5501640"/>
            <a:ext cx="631852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Conduct initial requirements gathering sessions with all key stakeholders and user groups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009055" y="6803350"/>
            <a:ext cx="7428548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Together, let's drive Abu Dhabi's transformation into a smart, AI-powered city that sets the global standard for intelligent urban management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706398" y="6576298"/>
            <a:ext cx="22860" cy="1099899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11477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Urban Traffic Challenge in Abu Dhabi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085874"/>
            <a:ext cx="2945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 Growth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Urban expansion creates increasing congestion, delays, and harmful emissions affecting daily life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Reactive Systems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Current traffic management operates in silos, responding to problems instead of preventing them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085874"/>
            <a:ext cx="2858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Solution Need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Government-wide AI platform required for proactive flow optimization and incident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7196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Vision &amp; Objectives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Goals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comprehensive AI-driven Traffic Management System across Abu Dhabi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0513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 real-time optimization, accurate congestion prediction, and instant incident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78333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 commuter experience while reducing environmental impact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51532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Establish foundation for Abu Dhabi's smart city and sustainability leadership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782" y="1231225"/>
            <a:ext cx="7533918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Agile-Scrum Methodology for Success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2782" y="1992868"/>
            <a:ext cx="16466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62782" y="2249805"/>
            <a:ext cx="7991237" cy="2286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62782" y="2377797"/>
            <a:ext cx="205871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Structure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62782" y="2733913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12-month delivery through focused 2-week sprints enabling rapid iteration and continuous improvement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062782" y="3285411"/>
            <a:ext cx="16466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62782" y="3542348"/>
            <a:ext cx="7991237" cy="2286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062782" y="3670340"/>
            <a:ext cx="3115389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Cross-Functional Collaboration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62782" y="4026456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Unified teams bridging Department of Transport and AI Council expertise for seamless execution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2782" y="4577953"/>
            <a:ext cx="16466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62782" y="4834890"/>
            <a:ext cx="7991237" cy="2286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062782" y="4962882"/>
            <a:ext cx="2491978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Stakeholder Engagement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62782" y="5318998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 feedback loops through sprint planning, reviews, and retrospectives ensuring alignment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062782" y="5870496"/>
            <a:ext cx="164663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62782" y="6127433"/>
            <a:ext cx="7991237" cy="22860"/>
          </a:xfrm>
          <a:prstGeom prst="rect">
            <a:avLst/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062782" y="6255425"/>
            <a:ext cx="270307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Risk Management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62782" y="6611541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Transparent ceremonies and regular assessments to identify and mitigate emerging challenges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2937"/>
            <a:ext cx="10121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Technologies &amp; Innovations in Use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534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0004"/>
            <a:ext cx="3813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Analytics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0423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Advanced algorithms processing vast historical and real-time sensor data to identify patterns and optimize traffic flow dynamically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5534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Video Intelligence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0423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incident detection and near-miss identification through sophisticated computer vision and real-time video analysis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3046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Predictive Forecasting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 algorithms anticipating congestion hotspots and traffic conflicts before they occur, enabling proactive interventions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3215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Signal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traffic light management responding instantly to changing conditions, optimizing flow across the entire network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1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3389828"/>
            <a:ext cx="944510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AI Traffic Success Stories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735" y="4472821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26%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841415" y="5434370"/>
            <a:ext cx="288619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Travel Time Reduction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735" y="5891332"/>
            <a:ext cx="308955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Pittsburgh's Surtrac system achievement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093488" y="4472821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21%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4317206" y="543437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Emissions Decrease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093488" y="5891332"/>
            <a:ext cx="308955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Environmental impact improvement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47240" y="4472821"/>
            <a:ext cx="3089553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41%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7650123" y="5434370"/>
            <a:ext cx="268366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Wait Time Reduction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47240" y="5891332"/>
            <a:ext cx="308955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 commuter experience enhancement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800993" y="4472821"/>
            <a:ext cx="3089672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30%</a:t>
            </a:r>
            <a:endParaRPr lang="en-US" sz="5450" dirty="0"/>
          </a:p>
        </p:txBody>
      </p:sp>
      <p:sp>
        <p:nvSpPr>
          <p:cNvPr id="14" name="Text 11"/>
          <p:cNvSpPr/>
          <p:nvPr/>
        </p:nvSpPr>
        <p:spPr>
          <a:xfrm>
            <a:off x="11024830" y="543437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Response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00993" y="5891332"/>
            <a:ext cx="308967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Singapore's accident clearance improvement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9735" y="6805374"/>
            <a:ext cx="131509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Los Angeles achieved 20% delay reduction through predictive management. These proven successes provide valuable lessons for tailoring Abu Dhabi's solution to local context and cultural requirements.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72918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Management Strategy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Model Integrity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Proactive identification and mitigation of algorithmic bias while ensuring robust data privacy protection and compliance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746177"/>
            <a:ext cx="3142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Operational Continuity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 integration, automated testing, and failover systems to minimize service disruptions and maintain reliability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5066705"/>
            <a:ext cx="3461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Cybersecurity Excellence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Multi-layered security architecture protecting critical infrastructure from cyber threats and unauthorized access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5066705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Change Management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Strategic stakeholder alignment and adoption planning to ensure smooth transition and user acceptance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8262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Milestones &amp; Deliverables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257782" y="1974175"/>
            <a:ext cx="3923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1-3: Foundation Phase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integration architecture and baseline traffic model development with comprehensive system requirements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3985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4-6: Intelligence Phase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incident detection deployment and predictive analytics implementation with initial testing protocols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08027" y="4508063"/>
            <a:ext cx="3873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7-9: Integration Phase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 signal control activation and comprehensive system integration across traffic network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B5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4308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 10-12: Deployment Phase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training programs, extensive pilot testing, and full citywide rollout with performance monitoring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33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Expected Impact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Traffic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906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Smoother flow and dramatic congestion reduction across all major corridors and intersections citywide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Safety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Improved public safety through rapid incident detection and faster emergency response coordination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51214"/>
            <a:ext cx="3066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4163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 carbon footprint reduction supporting Abu Dhabi's ambitious climate and sustainability objectives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Scalability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Robust platform foundation enabling expansion to additional AI-driven government services and applications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622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Prata</vt:lpstr>
      <vt:lpstr>Manrope</vt:lpstr>
      <vt:lpstr>Prata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H. Mahesh</cp:lastModifiedBy>
  <cp:revision>1</cp:revision>
  <dcterms:created xsi:type="dcterms:W3CDTF">2025-10-06T16:48:19Z</dcterms:created>
  <dcterms:modified xsi:type="dcterms:W3CDTF">2025-10-06T17:07:19Z</dcterms:modified>
</cp:coreProperties>
</file>